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3" r:id="rId6"/>
    <p:sldId id="261" r:id="rId7"/>
    <p:sldId id="272" r:id="rId8"/>
    <p:sldId id="270" r:id="rId9"/>
    <p:sldId id="271" r:id="rId10"/>
    <p:sldId id="263" r:id="rId11"/>
    <p:sldId id="269" r:id="rId12"/>
    <p:sldId id="264" r:id="rId13"/>
    <p:sldId id="265" r:id="rId14"/>
    <p:sldId id="266" r:id="rId15"/>
    <p:sldId id="268" r:id="rId16"/>
    <p:sldId id="274" r:id="rId17"/>
  </p:sldIdLst>
  <p:sldSz cx="14630400" cy="8229600"/>
  <p:notesSz cx="8229600" cy="14630400"/>
  <p:embeddedFontLst>
    <p:embeddedFont>
      <p:font typeface="Barlow Bold" panose="020B0604020202020204" charset="0"/>
      <p:bold r:id="rId19"/>
    </p:embeddedFont>
    <p:embeddedFont>
      <p:font typeface="Instrument Sans Medium" panose="020B0604020202020204" charset="0"/>
      <p:regular r:id="rId20"/>
    </p:embeddedFont>
    <p:embeddedFont>
      <p:font typeface="Inter" panose="020B0604020202020204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9"/>
    <a:srgbClr val="81858C"/>
    <a:srgbClr val="EFD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81E7B-A57F-C162-1871-E95EFB3EF0F5}" v="35" dt="2025-05-22T13:56:41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66667" autoAdjust="0"/>
  </p:normalViewPr>
  <p:slideViewPr>
    <p:cSldViewPr snapToGrid="0" snapToObjects="1">
      <p:cViewPr varScale="1">
        <p:scale>
          <a:sx n="39" d="100"/>
          <a:sy n="39" d="100"/>
        </p:scale>
        <p:origin x="1388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2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92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1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8EBD-A3ED-10E1-49D6-B857C5F2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38F7C-FD24-F596-06B2-FB584008C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12210-FE66-0CF1-C4E3-FE1923B2E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30499-C101-79AD-293A-33C8FB17B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0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1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6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9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95285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Système de Personnalisation de Produits E-commerce avec IA Générative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8" y="41389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Implémentation avec Gradio et Stable Diffusion 2.1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81869" y="5962531"/>
            <a:ext cx="15942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280189" y="5764113"/>
            <a:ext cx="35413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Mohammed Dechraoui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3D50390-9D14-473A-EAFD-1218B77F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5D1222-C797-748A-5417-C846B782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832" y="2754523"/>
            <a:ext cx="1359568" cy="614319"/>
          </a:xfrm>
          <a:prstGeom prst="rect">
            <a:avLst/>
          </a:prstGeom>
        </p:spPr>
      </p:pic>
      <p:sp>
        <p:nvSpPr>
          <p:cNvPr id="5" name="ZoneTexte 60">
            <a:extLst>
              <a:ext uri="{FF2B5EF4-FFF2-40B4-BE49-F238E27FC236}">
                <a16:creationId xmlns:a16="http://schemas.microsoft.com/office/drawing/2014/main" id="{4CC3174E-EC91-DBAE-AF89-09C35DE16C44}"/>
              </a:ext>
            </a:extLst>
          </p:cNvPr>
          <p:cNvSpPr txBox="1"/>
          <p:nvPr/>
        </p:nvSpPr>
        <p:spPr>
          <a:xfrm>
            <a:off x="11011310" y="4941227"/>
            <a:ext cx="2595240" cy="307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 err="1">
                <a:solidFill>
                  <a:srgbClr val="C7CDD6"/>
                </a:solidFill>
                <a:latin typeface="Inter Bold" pitchFamily="34" charset="0"/>
                <a:ea typeface="Inter Bold" pitchFamily="34" charset="-122"/>
              </a:rPr>
              <a:t>Encadrée</a:t>
            </a: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</a:rPr>
              <a:t> par :</a:t>
            </a:r>
          </a:p>
        </p:txBody>
      </p:sp>
      <p:sp>
        <p:nvSpPr>
          <p:cNvPr id="9" name="ZoneTexte 60">
            <a:extLst>
              <a:ext uri="{FF2B5EF4-FFF2-40B4-BE49-F238E27FC236}">
                <a16:creationId xmlns:a16="http://schemas.microsoft.com/office/drawing/2014/main" id="{4AA9734A-6DD7-2F48-59AD-881480A92FC9}"/>
              </a:ext>
            </a:extLst>
          </p:cNvPr>
          <p:cNvSpPr txBox="1"/>
          <p:nvPr/>
        </p:nvSpPr>
        <p:spPr>
          <a:xfrm>
            <a:off x="11011310" y="5703487"/>
            <a:ext cx="2595240" cy="307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ts val="3100"/>
              </a:lnSpc>
            </a:pPr>
            <a:r>
              <a:rPr lang="en-US" sz="2200" b="1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</a:rPr>
              <a:t>Ikram </a:t>
            </a:r>
            <a:r>
              <a:rPr lang="en-US" sz="2200" b="1" dirty="0" err="1">
                <a:solidFill>
                  <a:schemeClr val="bg1"/>
                </a:solidFill>
                <a:latin typeface="Inter Bold" pitchFamily="34" charset="0"/>
                <a:ea typeface="Inter Bold" pitchFamily="34" charset="-122"/>
              </a:rPr>
              <a:t>Elkarfi</a:t>
            </a:r>
            <a:endParaRPr lang="en-US" sz="2200" b="1" dirty="0">
              <a:solidFill>
                <a:schemeClr val="bg1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10" name="ZoneTexte 60">
            <a:extLst>
              <a:ext uri="{FF2B5EF4-FFF2-40B4-BE49-F238E27FC236}">
                <a16:creationId xmlns:a16="http://schemas.microsoft.com/office/drawing/2014/main" id="{8A9A1B83-EC99-0DF9-29A1-86E43BFB8286}"/>
              </a:ext>
            </a:extLst>
          </p:cNvPr>
          <p:cNvSpPr txBox="1"/>
          <p:nvPr/>
        </p:nvSpPr>
        <p:spPr>
          <a:xfrm>
            <a:off x="6165436" y="4941227"/>
            <a:ext cx="2595240" cy="307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 err="1">
                <a:solidFill>
                  <a:srgbClr val="C7CDD6"/>
                </a:solidFill>
                <a:latin typeface="Inter Bold" pitchFamily="34" charset="0"/>
                <a:ea typeface="Inter Bold" pitchFamily="34" charset="-122"/>
              </a:rPr>
              <a:t>Réalisé</a:t>
            </a: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</a:rPr>
              <a:t> par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2884" y="724857"/>
            <a:ext cx="9861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583351" y="3087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LAION-5B : 5 milliards d’images avec descriptions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583351" y="41047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Filtrage NSFW, esthétique, linguistique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583351" y="51415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Prétraitement : redimensionnement, tokenisation</a:t>
            </a:r>
            <a:endParaRPr lang="en-US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CEAD9B-D482-9193-A725-C9DE452E4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9357" y="857651"/>
            <a:ext cx="9861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>
                <a:solidFill>
                  <a:srgbClr val="EFD5FA"/>
                </a:solidFill>
                <a:latin typeface="Instrument Sans Medium" pitchFamily="34" charset="0"/>
              </a:rPr>
              <a:t>Structure du Dataset</a:t>
            </a: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EE28227F-C161-B722-8722-BFB0478B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19" y="2140084"/>
            <a:ext cx="7360981" cy="5280663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8254CB2-EDB4-5F28-E84C-AF5C33CEE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0"/>
            <a:ext cx="5760720" cy="82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68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22677" y="729186"/>
            <a:ext cx="9012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Intégration du Modèle avec Gradio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30134" y="2788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Optimisations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930134" y="37166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Conversion en torch.float16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930134" y="46892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Scheduler DPMSolverMultistep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930134" y="56617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xFormers pour mémoire efficace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930134" y="67440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Système de cache anti-doublons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008078" y="2867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Gestion ressources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008078" y="3795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Files d’attente avec enable_queue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008078" y="47319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Indicateur de progression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008078" y="5741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Contrôle de la concurrence</a:t>
            </a:r>
            <a:endParaRPr lang="en-US" sz="240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82066A94-E76E-6386-B6C4-15EDE43FC553}"/>
              </a:ext>
            </a:extLst>
          </p:cNvPr>
          <p:cNvSpPr/>
          <p:nvPr/>
        </p:nvSpPr>
        <p:spPr>
          <a:xfrm>
            <a:off x="8280558" y="27893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57F0BD58-09EA-BD59-5618-7E58B52600D8}"/>
              </a:ext>
            </a:extLst>
          </p:cNvPr>
          <p:cNvSpPr/>
          <p:nvPr/>
        </p:nvSpPr>
        <p:spPr>
          <a:xfrm>
            <a:off x="1202614" y="27100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6A08687-BB34-A44A-D0B8-95F49CFD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351EBDE-9C9E-3726-20EB-4AE359A0F1ED}"/>
              </a:ext>
            </a:extLst>
          </p:cNvPr>
          <p:cNvCxnSpPr/>
          <p:nvPr/>
        </p:nvCxnSpPr>
        <p:spPr>
          <a:xfrm>
            <a:off x="7571232" y="2505455"/>
            <a:ext cx="0" cy="4663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7033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Réalisation de l’Application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d’accueil, formulaire, sliders, prompt optimisé.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Fonctionnalités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Génération rapide, optimisation automatique, résultats cohérents.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Expérience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Chargement dynamique avec effet de progression fluide.</a:t>
            </a:r>
            <a:endParaRPr lang="en-US" sz="175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867E12-A845-4417-E7AD-7B0E7A8D9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49973A4-C58D-4057-9162-02E4AA9E8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63" y="5600276"/>
            <a:ext cx="2129590" cy="5338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5141"/>
            <a:ext cx="6345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Performances et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15936" y="3104602"/>
            <a:ext cx="7556421" cy="2745391"/>
          </a:xfrm>
          <a:prstGeom prst="roundRect">
            <a:avLst>
              <a:gd name="adj" fmla="val 6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23556" y="311222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50370" y="32559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Métrique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24770" y="32559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Valeur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23556" y="376254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50370" y="39062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Temps moyen de génération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24770" y="390625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3.2 sec (GPU A100)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23556" y="441286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50370" y="45565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Taux de réussite des images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24770" y="45565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94.7%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23556" y="506318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50370" y="52068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Disponibilité du service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24770" y="52068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99.97%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7280"/>
            <a:ext cx="712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et perspectives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1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Contributions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IA complète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fluide via Gradio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intuitive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78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Réduction des coûts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71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Difficulté à générer du texte lisible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Résultats variables pour objets complexes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84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Perspectives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49653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Intégration de ControlNet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Génération multi-angle 3D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Réalité augmentée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291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Suggestions design IA</a:t>
            </a:r>
            <a:endParaRPr lang="en-US" sz="175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FA59D25-E8C4-069D-A730-2424F3E5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0E8C76F-420D-0C19-B7FE-73711B94DCFB}"/>
              </a:ext>
            </a:extLst>
          </p:cNvPr>
          <p:cNvCxnSpPr/>
          <p:nvPr/>
        </p:nvCxnSpPr>
        <p:spPr>
          <a:xfrm>
            <a:off x="6510528" y="2505455"/>
            <a:ext cx="0" cy="4663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9D772-A680-2F53-106A-6B1A62F37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A43DE4E-FFC0-13AF-3198-C70C535F06F2}"/>
              </a:ext>
            </a:extLst>
          </p:cNvPr>
          <p:cNvSpPr/>
          <p:nvPr/>
        </p:nvSpPr>
        <p:spPr>
          <a:xfrm>
            <a:off x="4155968" y="3404720"/>
            <a:ext cx="712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EFD5FA"/>
                </a:solidFill>
                <a:latin typeface="Instrument Sans Medium"/>
              </a:rPr>
              <a:t> </a:t>
            </a:r>
            <a:r>
              <a:rPr lang="fr-FR" sz="4450" dirty="0">
                <a:solidFill>
                  <a:srgbClr val="EFD5FA"/>
                </a:solidFill>
                <a:latin typeface="Instrument Sans Medium"/>
              </a:rPr>
              <a:t>Merci de votre attention</a:t>
            </a:r>
            <a:endParaRPr lang="en-US" sz="4450" dirty="0">
              <a:solidFill>
                <a:srgbClr val="EFD5FA"/>
              </a:solidFill>
              <a:latin typeface="Instrument Sans Medium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4FCFEE-300E-57EF-ADA0-2849EA4F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6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30869" y="469997"/>
            <a:ext cx="6029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 de la Présentation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2049318" y="23517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2786434" y="2429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Problématique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2049318" y="37365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786434" y="3814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 proposée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2049318" y="51213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786434" y="5199221"/>
            <a:ext cx="3552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Conception &amp; Architecture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2049318" y="65061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786434" y="6569971"/>
            <a:ext cx="3564127" cy="52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fr-FR" sz="2200" err="1">
                <a:solidFill>
                  <a:srgbClr val="C7CDD6"/>
                </a:solidFill>
                <a:latin typeface="Instrument Sans Medium" pitchFamily="34" charset="0"/>
              </a:rPr>
              <a:t>Modele</a:t>
            </a:r>
            <a:r>
              <a:rPr lang="fr-FR" sz="2200">
                <a:solidFill>
                  <a:srgbClr val="C7CDD6"/>
                </a:solidFill>
                <a:latin typeface="Instrument Sans Medium" pitchFamily="34" charset="0"/>
              </a:rPr>
              <a:t> utilisé et data set</a:t>
            </a:r>
            <a:endParaRPr lang="en-US" sz="2200">
              <a:solidFill>
                <a:srgbClr val="C7CDD6"/>
              </a:solidFill>
              <a:latin typeface="Instrument Sans Medium" pitchFamily="34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fr-FR" sz="2200" dirty="0">
              <a:solidFill>
                <a:srgbClr val="C7CDD6"/>
              </a:solidFill>
              <a:latin typeface="Instrument Sans Medium" pitchFamily="34" charset="0"/>
            </a:endParaRPr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89BC06EB-045D-A784-EA0A-3D68098FB8AF}"/>
              </a:ext>
            </a:extLst>
          </p:cNvPr>
          <p:cNvSpPr/>
          <p:nvPr/>
        </p:nvSpPr>
        <p:spPr>
          <a:xfrm>
            <a:off x="8560258" y="24650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7437392E-3405-FF79-F849-4AE46AFB0998}"/>
              </a:ext>
            </a:extLst>
          </p:cNvPr>
          <p:cNvSpPr/>
          <p:nvPr/>
        </p:nvSpPr>
        <p:spPr>
          <a:xfrm>
            <a:off x="9297374" y="2542952"/>
            <a:ext cx="3552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C7CDD6"/>
                </a:solidFill>
                <a:latin typeface="Instrument Sans Medium" pitchFamily="34" charset="0"/>
              </a:rPr>
              <a:t>Réalisation</a:t>
            </a: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</a:rPr>
              <a:t> de </a:t>
            </a:r>
            <a:r>
              <a:rPr lang="en-US" sz="2200" dirty="0" err="1">
                <a:solidFill>
                  <a:srgbClr val="C7CDD6"/>
                </a:solidFill>
                <a:latin typeface="Instrument Sans Medium" pitchFamily="34" charset="0"/>
              </a:rPr>
              <a:t>l’application</a:t>
            </a:r>
            <a:endParaRPr lang="en-US" sz="2200" dirty="0">
              <a:solidFill>
                <a:srgbClr val="C7CDD6"/>
              </a:solidFill>
              <a:latin typeface="Instrument Sans Medium" pitchFamily="34" charset="0"/>
            </a:endParaRPr>
          </a:p>
        </p:txBody>
      </p:sp>
      <p:sp>
        <p:nvSpPr>
          <p:cNvPr id="28" name="Shape 7">
            <a:extLst>
              <a:ext uri="{FF2B5EF4-FFF2-40B4-BE49-F238E27FC236}">
                <a16:creationId xmlns:a16="http://schemas.microsoft.com/office/drawing/2014/main" id="{6EFFEFC7-23B1-34F3-8938-B355AE5A3836}"/>
              </a:ext>
            </a:extLst>
          </p:cNvPr>
          <p:cNvSpPr/>
          <p:nvPr/>
        </p:nvSpPr>
        <p:spPr>
          <a:xfrm>
            <a:off x="8638142" y="38518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9B4AC89E-A664-3E76-FD0E-AF5366A02716}"/>
              </a:ext>
            </a:extLst>
          </p:cNvPr>
          <p:cNvSpPr/>
          <p:nvPr/>
        </p:nvSpPr>
        <p:spPr>
          <a:xfrm>
            <a:off x="9375258" y="3929682"/>
            <a:ext cx="3552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Performances</a:t>
            </a:r>
            <a:endParaRPr lang="en-US" sz="2200" dirty="0"/>
          </a:p>
          <a:p>
            <a:pPr>
              <a:lnSpc>
                <a:spcPts val="2750"/>
              </a:lnSpc>
            </a:pPr>
            <a:endParaRPr lang="en-US" sz="2200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0" name="Shape 7">
            <a:extLst>
              <a:ext uri="{FF2B5EF4-FFF2-40B4-BE49-F238E27FC236}">
                <a16:creationId xmlns:a16="http://schemas.microsoft.com/office/drawing/2014/main" id="{0D7092D8-1A8A-D86D-AB95-8B23423BC7B6}"/>
              </a:ext>
            </a:extLst>
          </p:cNvPr>
          <p:cNvSpPr/>
          <p:nvPr/>
        </p:nvSpPr>
        <p:spPr>
          <a:xfrm>
            <a:off x="8638142" y="51580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CF8DE81F-2D06-8789-9995-BC5F7ADA7E08}"/>
              </a:ext>
            </a:extLst>
          </p:cNvPr>
          <p:cNvSpPr/>
          <p:nvPr/>
        </p:nvSpPr>
        <p:spPr>
          <a:xfrm>
            <a:off x="9375258" y="5235917"/>
            <a:ext cx="3552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2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36ECFB-0CB7-0465-F7D3-AA8FF317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9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3415427"/>
            <a:ext cx="5598081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Problématique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3669" y="4451033"/>
            <a:ext cx="6419612" cy="1648301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07507" y="4674870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Coûts élevés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07507" y="5158978"/>
            <a:ext cx="5971937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Création de visuels personnalisés coûteuse pour chaque déclinaison.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7119" y="4451033"/>
            <a:ext cx="6419612" cy="1648301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50956" y="4674870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Délais longs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0956" y="5158978"/>
            <a:ext cx="5971937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Mise en ligne des designs trop lente.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3669" y="6323171"/>
            <a:ext cx="6419612" cy="1290042"/>
          </a:xfrm>
          <a:prstGeom prst="roundRect">
            <a:avLst>
              <a:gd name="adj" fmla="val 260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07507" y="6547009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Qualité variable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07507" y="7031117"/>
            <a:ext cx="5971937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Photomontages non réalistes, effets peu convaincants.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7119" y="6323171"/>
            <a:ext cx="6419612" cy="1290042"/>
          </a:xfrm>
          <a:prstGeom prst="roundRect">
            <a:avLst>
              <a:gd name="adj" fmla="val 260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50956" y="6547009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Taux de retour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0956" y="7031117"/>
            <a:ext cx="5971937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Écart entre aperçu et produit réel cause des retours.</a:t>
            </a:r>
            <a:endParaRPr lang="en-US" sz="175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A6D9A7A-5F3A-D5AA-8A9B-F2118EB1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04686" y="866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 Proposée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04686" y="19150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841802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Stable Diffusion 2.1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841802" y="24832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Génération de visuels réalistes à partir de texte.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04686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841802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 Gradio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841802" y="38681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Permet à l’utilisateur de saisir ses préférences facilement.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04686" y="46846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841802" y="4762500"/>
            <a:ext cx="3107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Génération instantanée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41802" y="52529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Aperçus </a:t>
            </a:r>
            <a:r>
              <a:rPr lang="en-US" sz="17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personnalisés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104686" y="60694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841802" y="6147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Avantages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841802" y="663773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Réduction des coûts et du taux de retour, meilleure expérience client.</a:t>
            </a:r>
            <a:endParaRPr lang="en-US" sz="175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B929FB5-4CBF-1CA3-1894-E7B0EFF0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FED76A56-C904-D496-6A2C-6DAB72084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374B35F-4730-5592-25CE-F8F156C4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9487" y="646926"/>
            <a:ext cx="10506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Conception et </a:t>
            </a:r>
            <a:r>
              <a:rPr lang="en-US" sz="4450" dirty="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Modélisation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8595" y="2306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Utilisateurs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08595" y="28872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: personnalise, visualise, commande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08595" y="33294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Administrateur : gère catalogue, surveille modèle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08595" y="4770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Exigences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608595" y="53515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Fonctionnelles : interface simple, génération rapide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608595" y="57937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 fonctionnelles : &lt;5 sec/génération, sécurité, disponibilité &gt;99,9%</a:t>
            </a:r>
            <a:endParaRPr lang="en-US" sz="2400" dirty="0"/>
          </a:p>
        </p:txBody>
      </p:sp>
      <p:pic>
        <p:nvPicPr>
          <p:cNvPr id="18" name="Image 17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EF59ED21-3FA1-C2C4-03D6-70795066D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029" y="1418177"/>
            <a:ext cx="6042371" cy="61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"/>
    </mc:Choice>
    <mc:Fallback xmlns="">
      <p:transition spd="slow" advTm="6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6710" y="835714"/>
            <a:ext cx="7489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Architecture de l’Application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60433" y="2604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Composants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2967437" y="35748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Gradio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2967437" y="43672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Couche métier (optimisation prompts)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2967437" y="51596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Stable Diffusion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967437" y="59909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Stockage images et catalogue</a:t>
            </a:r>
            <a:endParaRPr lang="en-US" sz="24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669EE60-B0D5-A58C-86BE-9769D6B5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14368"/>
            <a:ext cx="7920738" cy="618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</a:rPr>
              <a:t>Fonctionnement du Système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738551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022360"/>
            <a:ext cx="3563505" cy="329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</a:rPr>
              <a:t>1. Saisie des paramètres</a:t>
            </a:r>
          </a:p>
        </p:txBody>
      </p:sp>
      <p:sp>
        <p:nvSpPr>
          <p:cNvPr id="6" name="Text 2"/>
          <p:cNvSpPr/>
          <p:nvPr/>
        </p:nvSpPr>
        <p:spPr>
          <a:xfrm>
            <a:off x="2166461" y="244125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 de produit, couleur, description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038475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255050"/>
            <a:ext cx="3746056" cy="36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</a:t>
            </a:r>
            <a:r>
              <a:rPr lang="en-US" sz="2200" dirty="0" err="1">
                <a:solidFill>
                  <a:srgbClr val="EFD5FA"/>
                </a:solidFill>
                <a:latin typeface="Instrument Sans Medium" pitchFamily="34" charset="0"/>
              </a:rPr>
              <a:t>Optimisation</a:t>
            </a: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</a:rPr>
              <a:t> du prompt</a:t>
            </a:r>
          </a:p>
        </p:txBody>
      </p:sp>
      <p:sp>
        <p:nvSpPr>
          <p:cNvPr id="9" name="Text 4"/>
          <p:cNvSpPr/>
          <p:nvPr/>
        </p:nvSpPr>
        <p:spPr>
          <a:xfrm>
            <a:off x="2166461" y="374118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positif et négatif ajusté automatiquement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338399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45549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Génération</a:t>
            </a:r>
            <a:endParaRPr lang="en-US" sz="2200" dirty="0">
              <a:solidFill>
                <a:srgbClr val="EFD5FA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2166461" y="504110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créée par Stable Diffusion 2.1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638324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66461" y="58548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Affichage</a:t>
            </a:r>
            <a:endParaRPr lang="en-US" sz="2200" dirty="0">
              <a:solidFill>
                <a:srgbClr val="EFD5FA"/>
              </a:solidFill>
            </a:endParaRPr>
          </a:p>
        </p:txBody>
      </p:sp>
      <p:sp>
        <p:nvSpPr>
          <p:cNvPr id="15" name="Text 8"/>
          <p:cNvSpPr/>
          <p:nvPr/>
        </p:nvSpPr>
        <p:spPr>
          <a:xfrm>
            <a:off x="2166461" y="6341031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instantanée dans l’interface Gradio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6" name="Text 9"/>
          <p:cNvSpPr/>
          <p:nvPr/>
        </p:nvSpPr>
        <p:spPr>
          <a:xfrm>
            <a:off x="758309" y="718196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FD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Temps moyen de génération :</a:t>
            </a:r>
            <a:r>
              <a:rPr lang="en-US" sz="1700" dirty="0">
                <a:solidFill>
                  <a:srgbClr val="EFD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moins de 5 secondes</a:t>
            </a:r>
            <a:endParaRPr lang="en-US" sz="1700" dirty="0">
              <a:solidFill>
                <a:srgbClr val="EFD5FA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70498F0-736F-9C5D-875D-AD555CED6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5034" y="712953"/>
            <a:ext cx="4746449" cy="5721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285" y="758904"/>
            <a:ext cx="9861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 err="1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Modèle</a:t>
            </a:r>
            <a:r>
              <a:rPr lang="en-US" sz="4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Stable Diffusion 2.1</a:t>
            </a:r>
            <a:endParaRPr lang="en-US" sz="4800" dirty="0"/>
          </a:p>
        </p:txBody>
      </p:sp>
      <p:sp>
        <p:nvSpPr>
          <p:cNvPr id="7" name="Text 5"/>
          <p:cNvSpPr/>
          <p:nvPr/>
        </p:nvSpPr>
        <p:spPr>
          <a:xfrm>
            <a:off x="2038445" y="2151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Architecture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3227165" y="3272552"/>
            <a:ext cx="7564279" cy="27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VAE : compression/décompression images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3227165" y="4114800"/>
            <a:ext cx="7564279" cy="27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CLIP : encodeur de texte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3227165" y="4937998"/>
            <a:ext cx="7564279" cy="27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U-Net : génération par débruitage progressif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3227165" y="5818347"/>
            <a:ext cx="7564279" cy="27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Attention croisée (Transformers)</a:t>
            </a:r>
            <a:endParaRPr lang="en-US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8D77E3-2304-E446-0301-43D9C9E1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355" y="7590472"/>
            <a:ext cx="2896045" cy="6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1DFFDC8E-809A-F993-BD50-20D0EB357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2202176"/>
            <a:ext cx="11634216" cy="53882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6029403-235D-BD54-25E4-11EC0BF1ADB2}"/>
              </a:ext>
            </a:extLst>
          </p:cNvPr>
          <p:cNvSpPr/>
          <p:nvPr/>
        </p:nvSpPr>
        <p:spPr>
          <a:xfrm>
            <a:off x="573285" y="758904"/>
            <a:ext cx="9861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Modèle</a:t>
            </a:r>
            <a:r>
              <a:rPr lang="en-US" sz="4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Stable Diffusion 2.1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39251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457</Words>
  <Application>Microsoft Office PowerPoint</Application>
  <PresentationFormat>Custom</PresentationFormat>
  <Paragraphs>125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Inter</vt:lpstr>
      <vt:lpstr>Inter Medium</vt:lpstr>
      <vt:lpstr>Instrument Sans Medium</vt:lpstr>
      <vt:lpstr>Montserrat</vt:lpstr>
      <vt:lpstr>Barlow Bold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mohammed.dch20@outlook.com</cp:lastModifiedBy>
  <cp:revision>32</cp:revision>
  <dcterms:created xsi:type="dcterms:W3CDTF">2025-05-21T00:13:31Z</dcterms:created>
  <dcterms:modified xsi:type="dcterms:W3CDTF">2025-06-01T17:30:07Z</dcterms:modified>
</cp:coreProperties>
</file>